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4" r:id="rId2"/>
  </p:sldMasterIdLst>
  <p:notesMasterIdLst>
    <p:notesMasterId r:id="rId21"/>
  </p:notesMasterIdLst>
  <p:sldIdLst>
    <p:sldId id="256" r:id="rId3"/>
    <p:sldId id="411" r:id="rId4"/>
    <p:sldId id="405" r:id="rId5"/>
    <p:sldId id="400" r:id="rId6"/>
    <p:sldId id="360" r:id="rId7"/>
    <p:sldId id="362" r:id="rId8"/>
    <p:sldId id="390" r:id="rId9"/>
    <p:sldId id="261" r:id="rId10"/>
    <p:sldId id="419" r:id="rId11"/>
    <p:sldId id="416" r:id="rId12"/>
    <p:sldId id="266" r:id="rId13"/>
    <p:sldId id="417" r:id="rId14"/>
    <p:sldId id="414" r:id="rId15"/>
    <p:sldId id="281" r:id="rId16"/>
    <p:sldId id="404" r:id="rId17"/>
    <p:sldId id="418" r:id="rId18"/>
    <p:sldId id="294" r:id="rId19"/>
    <p:sldId id="320" r:id="rId20"/>
  </p:sldIdLst>
  <p:sldSz cx="12192000" cy="6858000"/>
  <p:notesSz cx="9309100" cy="7023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350ADC1-ACCA-4E54-99C1-00851F3C9AE0}">
          <p14:sldIdLst>
            <p14:sldId id="256"/>
            <p14:sldId id="411"/>
            <p14:sldId id="405"/>
            <p14:sldId id="400"/>
            <p14:sldId id="360"/>
            <p14:sldId id="362"/>
            <p14:sldId id="390"/>
            <p14:sldId id="261"/>
            <p14:sldId id="419"/>
            <p14:sldId id="416"/>
            <p14:sldId id="266"/>
            <p14:sldId id="417"/>
            <p14:sldId id="414"/>
            <p14:sldId id="281"/>
            <p14:sldId id="404"/>
            <p14:sldId id="418"/>
            <p14:sldId id="294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9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033943" cy="35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3004" y="0"/>
            <a:ext cx="4033943" cy="35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670727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059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35" name="Google Shape;35;p1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26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0d8c5590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d0d8c55901_0_2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198" name="Google Shape;198;gd0d8c55901_0_2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071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37e7e122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37e7e122e_0_3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d37e7e122e_0_31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800" cy="3525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37e7e122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37e7e122e_0_31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d37e7e122e_0_31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800" cy="3525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1683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37e7e122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37e7e122e_0_23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d37e7e122e_0_23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800" cy="3525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105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37e7e122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37e7e122e_0_23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d37e7e122e_0_23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800" cy="3525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5B3714B0-13B4-1FEE-770B-7AC146F0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37e7e122e_0_23:notes">
            <a:extLst>
              <a:ext uri="{FF2B5EF4-FFF2-40B4-BE49-F238E27FC236}">
                <a16:creationId xmlns:a16="http://schemas.microsoft.com/office/drawing/2014/main" id="{6E8F1FD0-0438-1A4F-5F35-475B9D2793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37e7e122e_0_23:notes">
            <a:extLst>
              <a:ext uri="{FF2B5EF4-FFF2-40B4-BE49-F238E27FC236}">
                <a16:creationId xmlns:a16="http://schemas.microsoft.com/office/drawing/2014/main" id="{DB4ACE23-BD92-79A9-8832-4352B88E5C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d37e7e122e_0_23:notes">
            <a:extLst>
              <a:ext uri="{FF2B5EF4-FFF2-40B4-BE49-F238E27FC236}">
                <a16:creationId xmlns:a16="http://schemas.microsoft.com/office/drawing/2014/main" id="{6E1617E4-C6E3-0727-59EF-05AA369A98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800" cy="3525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87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7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163" name="Google Shape;163;p17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2267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0d8c5590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d0d8c55901_0_2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198" name="Google Shape;198;gd0d8c55901_0_2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dirty="0"/>
          </a:p>
        </p:txBody>
      </p:sp>
      <p:sp>
        <p:nvSpPr>
          <p:cNvPr id="207" name="Google Shape;207;p2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>
          <a:extLst>
            <a:ext uri="{FF2B5EF4-FFF2-40B4-BE49-F238E27FC236}">
              <a16:creationId xmlns:a16="http://schemas.microsoft.com/office/drawing/2014/main" id="{D964B915-DEB7-1BCC-280F-40335F60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:notes">
            <a:extLst>
              <a:ext uri="{FF2B5EF4-FFF2-40B4-BE49-F238E27FC236}">
                <a16:creationId xmlns:a16="http://schemas.microsoft.com/office/drawing/2014/main" id="{C887D2FF-306C-73DD-A6AD-D2650F0958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8:notes">
            <a:extLst>
              <a:ext uri="{FF2B5EF4-FFF2-40B4-BE49-F238E27FC236}">
                <a16:creationId xmlns:a16="http://schemas.microsoft.com/office/drawing/2014/main" id="{F90D0855-E239-4772-5846-AE99BA7EFF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50" name="Google Shape;50;p8:notes">
            <a:extLst>
              <a:ext uri="{FF2B5EF4-FFF2-40B4-BE49-F238E27FC236}">
                <a16:creationId xmlns:a16="http://schemas.microsoft.com/office/drawing/2014/main" id="{FF34F3A9-0626-4413-39D7-3C41FEEBB1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868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>
          <a:extLst>
            <a:ext uri="{FF2B5EF4-FFF2-40B4-BE49-F238E27FC236}">
              <a16:creationId xmlns:a16="http://schemas.microsoft.com/office/drawing/2014/main" id="{237181BB-A92F-A654-5516-3484E34E4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:notes">
            <a:extLst>
              <a:ext uri="{FF2B5EF4-FFF2-40B4-BE49-F238E27FC236}">
                <a16:creationId xmlns:a16="http://schemas.microsoft.com/office/drawing/2014/main" id="{A3D32DE7-F7DD-C346-526B-02C8EE4ED1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8:notes">
            <a:extLst>
              <a:ext uri="{FF2B5EF4-FFF2-40B4-BE49-F238E27FC236}">
                <a16:creationId xmlns:a16="http://schemas.microsoft.com/office/drawing/2014/main" id="{91DAAE76-4443-61AD-5B7D-F3F512D767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50" name="Google Shape;50;p8:notes">
            <a:extLst>
              <a:ext uri="{FF2B5EF4-FFF2-40B4-BE49-F238E27FC236}">
                <a16:creationId xmlns:a16="http://schemas.microsoft.com/office/drawing/2014/main" id="{5267CEDE-BDCE-9CE6-D095-5C02CE1DA8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674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A9AE-53A7-496A-8C34-D17C24EF586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8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E111C-AEA7-49B5-BB73-4052EA7E04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0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E111C-AEA7-49B5-BB73-4052EA7E04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68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7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dirty="0"/>
          </a:p>
        </p:txBody>
      </p:sp>
      <p:sp>
        <p:nvSpPr>
          <p:cNvPr id="163" name="Google Shape;163;p17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183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37e7e12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37e7e122e_0_0:notes"/>
          <p:cNvSpPr txBox="1">
            <a:spLocks noGrp="1"/>
          </p:cNvSpPr>
          <p:nvPr>
            <p:ph type="body" idx="1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gd37e7e122e_0_0:notes"/>
          <p:cNvSpPr txBox="1">
            <a:spLocks noGrp="1"/>
          </p:cNvSpPr>
          <p:nvPr>
            <p:ph type="sldNum" idx="12"/>
          </p:nvPr>
        </p:nvSpPr>
        <p:spPr>
          <a:xfrm>
            <a:off x="5273004" y="6670727"/>
            <a:ext cx="4033800" cy="3525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1021D-5DE4-D72C-F694-974751CF3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9B88F-6634-7619-2A50-6F92915AC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4F2C4-5A9E-07CF-E0E0-FCF0C2098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BDD07-65D9-B8E9-3877-42182C5AC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2A9AE-53A7-496A-8C34-D17C24EF586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Slide">
  <p:cSld name="Presentation 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8848" y="-40585"/>
            <a:ext cx="5500353" cy="22865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33826" y="2707403"/>
            <a:ext cx="115243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33827" y="4470399"/>
            <a:ext cx="11524343" cy="119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single column)">
  <p:cSld name="Title and Content (single column)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34852" y="130629"/>
            <a:ext cx="11513712" cy="119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ckwell"/>
              <a:buNone/>
              <a:defRPr sz="4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34852" y="1325563"/>
            <a:ext cx="115137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">
  <p:cSld name="Title and 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34852" y="1389062"/>
            <a:ext cx="5537914" cy="434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6336406" y="1389062"/>
            <a:ext cx="5512158" cy="434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34852" y="194129"/>
            <a:ext cx="11513712" cy="119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ckwell"/>
              <a:buNone/>
              <a:defRPr sz="4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 and Text">
  <p:cSld name="Graphic and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34852" y="1363704"/>
            <a:ext cx="5550793" cy="425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34852" y="130629"/>
            <a:ext cx="11513712" cy="119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ckwell"/>
              <a:buNone/>
              <a:defRPr sz="4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>
            <a:spLocks noGrp="1"/>
          </p:cNvSpPr>
          <p:nvPr>
            <p:ph type="pic" idx="2"/>
          </p:nvPr>
        </p:nvSpPr>
        <p:spPr>
          <a:xfrm>
            <a:off x="6363752" y="1363704"/>
            <a:ext cx="5484812" cy="425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white bar">
  <p:cSld name="Blank with white ba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>
            <a:alpha val="89803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6776" y="6158299"/>
            <a:ext cx="1428571" cy="4761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>
            <a:alpha val="89803"/>
          </a:srgbClr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5829300"/>
            <a:ext cx="12192000" cy="10471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7;p3"/>
          <p:cNvCxnSpPr/>
          <p:nvPr/>
        </p:nvCxnSpPr>
        <p:spPr>
          <a:xfrm>
            <a:off x="-1743" y="5820581"/>
            <a:ext cx="12193743" cy="8719"/>
          </a:xfrm>
          <a:prstGeom prst="straightConnector1">
            <a:avLst/>
          </a:prstGeom>
          <a:noFill/>
          <a:ln w="31750" cap="flat" cmpd="sng">
            <a:solidFill>
              <a:srgbClr val="D2233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1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4" y="5853574"/>
            <a:ext cx="2554472" cy="101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14166" y="6124958"/>
            <a:ext cx="1428571" cy="4761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doun.gov/5261/Ashburn-Recreation-Community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asci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doun.gov/398/Recycl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doun.gov/3393/Bus-Schedul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doun.gov/co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oudoun.gov/2857/Current-Budget-FY-2025-Budget-Proces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doun.gov/crosonlanewiden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doun.gov/5332/Belmont-Ridge-Road-Improvemen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81072" y="2795326"/>
            <a:ext cx="115243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ckwell"/>
              <a:buNone/>
            </a:pPr>
            <a:r>
              <a:rPr lang="en-US" sz="4000" dirty="0"/>
              <a:t>Supervisor Glass</a:t>
            </a:r>
            <a:br>
              <a:rPr lang="en-US" sz="4000" dirty="0"/>
            </a:br>
            <a:r>
              <a:rPr lang="en-US" sz="4000" dirty="0"/>
              <a:t>Broadlands Presentation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Supervisor Sylvia R. Glass</a:t>
            </a:r>
            <a:br>
              <a:rPr lang="en-US" sz="4000" dirty="0"/>
            </a:br>
            <a:r>
              <a:rPr lang="en-US" sz="2800" dirty="0"/>
              <a:t>Broad Run District</a:t>
            </a:r>
            <a:br>
              <a:rPr lang="en-US" sz="2800" dirty="0"/>
            </a:br>
            <a:r>
              <a:rPr lang="en-US" sz="2800" dirty="0"/>
              <a:t>Tuesday, September 10,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5958841" y="0"/>
            <a:ext cx="62331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US" sz="3800" u="sng" dirty="0"/>
              <a:t>Broadlands Ashburn Metro</a:t>
            </a:r>
            <a:endParaRPr sz="3800" u="sng" dirty="0"/>
          </a:p>
        </p:txBody>
      </p:sp>
      <p:sp>
        <p:nvSpPr>
          <p:cNvPr id="2" name="Google Shape;46;p9">
            <a:extLst>
              <a:ext uri="{FF2B5EF4-FFF2-40B4-BE49-F238E27FC236}">
                <a16:creationId xmlns:a16="http://schemas.microsoft.com/office/drawing/2014/main" id="{AFAF39C7-490B-3E20-110D-A8343C94792D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A6299D-F6DF-40A3-0E87-2F20B6831B46}"/>
              </a:ext>
            </a:extLst>
          </p:cNvPr>
          <p:cNvSpPr txBox="1">
            <a:spLocks/>
          </p:cNvSpPr>
          <p:nvPr/>
        </p:nvSpPr>
        <p:spPr>
          <a:xfrm>
            <a:off x="5958841" y="584775"/>
            <a:ext cx="6217918" cy="522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200" dirty="0"/>
              <a:t>65 acres of land between Demott Drive, the Dulles Greenway, Waxpool Road and Old Ryan Road</a:t>
            </a:r>
          </a:p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200" dirty="0"/>
              <a:t>843 dwelling units</a:t>
            </a:r>
          </a:p>
          <a:p>
            <a:pPr lvl="1" indent="-387350">
              <a:spcBef>
                <a:spcPts val="1000"/>
              </a:spcBef>
              <a:buSzPts val="2500"/>
              <a:buFont typeface="Courier New" panose="02070309020205020404" pitchFamily="49" charset="0"/>
              <a:buChar char="o"/>
            </a:pPr>
            <a:r>
              <a:rPr lang="en-US" sz="1800" dirty="0"/>
              <a:t>Multifamily and townhouse</a:t>
            </a:r>
          </a:p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200" dirty="0"/>
              <a:t>Up to 419,750 square feet of nonresidential development</a:t>
            </a:r>
          </a:p>
          <a:p>
            <a:pPr lvl="1" indent="-387350">
              <a:spcBef>
                <a:spcPts val="1000"/>
              </a:spcBef>
              <a:buSzPts val="2500"/>
              <a:buFont typeface="Courier New" panose="02070309020205020404" pitchFamily="49" charset="0"/>
              <a:buChar char="o"/>
            </a:pPr>
            <a:r>
              <a:rPr lang="en-US" sz="1800" dirty="0"/>
              <a:t>Office and retail space</a:t>
            </a:r>
          </a:p>
          <a:p>
            <a:pPr lvl="1" indent="-387350">
              <a:spcBef>
                <a:spcPts val="1000"/>
              </a:spcBef>
              <a:buSzPts val="2500"/>
              <a:buFont typeface="Courier New" panose="02070309020205020404" pitchFamily="49" charset="0"/>
              <a:buChar char="o"/>
            </a:pPr>
            <a:r>
              <a:rPr lang="en-US" sz="1800" dirty="0"/>
              <a:t>Hotel site</a:t>
            </a:r>
          </a:p>
          <a:p>
            <a:pPr lvl="1" indent="-387350">
              <a:spcBef>
                <a:spcPts val="1000"/>
              </a:spcBef>
              <a:buSzPts val="2500"/>
              <a:buFont typeface="Courier New" panose="02070309020205020404" pitchFamily="49" charset="0"/>
              <a:buChar char="o"/>
            </a:pPr>
            <a:r>
              <a:rPr lang="en-US" sz="1800" dirty="0"/>
              <a:t>Educational spaces (George Mason University)</a:t>
            </a:r>
          </a:p>
          <a:p>
            <a:r>
              <a:rPr lang="en-US" sz="2200" dirty="0"/>
              <a:t>Attainable housing building at Demott Drive and Mooreview Parkway 100% pre-leased</a:t>
            </a:r>
          </a:p>
          <a:p>
            <a:pPr marL="25400" indent="0">
              <a:buNone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667E5-122B-3DAF-8BD3-48B59EC6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1" y="27722"/>
            <a:ext cx="5943600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5612819" y="1068992"/>
            <a:ext cx="6579181" cy="471606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Vacant land at Broadlands Boulevard and Van Metro Drive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136 housing units</a:t>
            </a:r>
            <a:endParaRPr lang="en-US" sz="2000" dirty="0"/>
          </a:p>
          <a:p>
            <a:pPr lvl="1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45 townhomes</a:t>
            </a:r>
          </a:p>
          <a:p>
            <a:pPr lvl="1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27 condos </a:t>
            </a:r>
          </a:p>
          <a:p>
            <a:pPr lvl="1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64 apartments</a:t>
            </a:r>
          </a:p>
          <a:p>
            <a:pPr lvl="1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30 units will be attainable housing units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Developer will install sidewalks to connect to the future Ashburn Recreation and Community Center</a:t>
            </a:r>
          </a:p>
        </p:txBody>
      </p:sp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5578498" y="153908"/>
            <a:ext cx="6613502" cy="8525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u="sng" dirty="0"/>
              <a:t>Broadlands Section 104</a:t>
            </a:r>
            <a:endParaRPr sz="4000" u="sng" dirty="0"/>
          </a:p>
        </p:txBody>
      </p:sp>
      <p:sp>
        <p:nvSpPr>
          <p:cNvPr id="2" name="Google Shape;65;p11">
            <a:extLst>
              <a:ext uri="{FF2B5EF4-FFF2-40B4-BE49-F238E27FC236}">
                <a16:creationId xmlns:a16="http://schemas.microsoft.com/office/drawing/2014/main" id="{3C586FAA-8C4C-3B30-A418-FC5300DD295D}"/>
              </a:ext>
            </a:extLst>
          </p:cNvPr>
          <p:cNvSpPr txBox="1"/>
          <p:nvPr/>
        </p:nvSpPr>
        <p:spPr>
          <a:xfrm>
            <a:off x="3324225" y="6273225"/>
            <a:ext cx="886777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Sylvia.Glass@Loudoun.gov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703-771-5088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Loudoun.gov/BroadRun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Facebook.com/SylviaBroadRun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Twitter.com/SylviaBroadRun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Instagram.com/SylviaBroadRun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33BFAED-C044-9818-E030-EFF948A4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2819" cy="5789008"/>
          </a:xfrm>
          <a:prstGeom prst="rect">
            <a:avLst/>
          </a:prstGeom>
        </p:spPr>
      </p:pic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9CDE3DBA-C41F-5EE1-5DCD-54E7B109FE19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6821818" y="569171"/>
            <a:ext cx="5370182" cy="52600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Construction of 1 million square foot data center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50 acres of vacant land located between Belmont Ridge Road, Broadlands Boulevard, Education Court, and the Dulles Greenway 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By-right data center</a:t>
            </a:r>
          </a:p>
          <a:p>
            <a:pPr lvl="1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Did not need Board approval 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Working with CyrusOne and the Broadlands HOA to discuss landscaping and architectural enhancements</a:t>
            </a:r>
          </a:p>
        </p:txBody>
      </p:sp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6821818" y="0"/>
            <a:ext cx="5370181" cy="72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u="sng" dirty="0"/>
              <a:t>Broadlands CyrusOne</a:t>
            </a:r>
            <a:endParaRPr sz="4000" u="sng" dirty="0"/>
          </a:p>
        </p:txBody>
      </p:sp>
      <p:pic>
        <p:nvPicPr>
          <p:cNvPr id="5" name="Picture 4" descr="A map of a land with a lot of land&#10;&#10;Description automatically generated with medium confidence">
            <a:extLst>
              <a:ext uri="{FF2B5EF4-FFF2-40B4-BE49-F238E27FC236}">
                <a16:creationId xmlns:a16="http://schemas.microsoft.com/office/drawing/2014/main" id="{30C14917-D795-97C9-8749-AD685C45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766560" cy="5782428"/>
          </a:xfrm>
          <a:prstGeom prst="rect">
            <a:avLst/>
          </a:prstGeom>
        </p:spPr>
      </p:pic>
      <p:sp>
        <p:nvSpPr>
          <p:cNvPr id="3" name="Google Shape;46;p9">
            <a:extLst>
              <a:ext uri="{FF2B5EF4-FFF2-40B4-BE49-F238E27FC236}">
                <a16:creationId xmlns:a16="http://schemas.microsoft.com/office/drawing/2014/main" id="{8282512D-17DA-CFAA-9AF7-7F3FF7EFBEBE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  <p:extLst>
      <p:ext uri="{BB962C8B-B14F-4D97-AF65-F5344CB8AC3E}">
        <p14:creationId xmlns:p14="http://schemas.microsoft.com/office/powerpoint/2010/main" val="317837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5303520" y="1284600"/>
            <a:ext cx="6888480" cy="454392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700" dirty="0"/>
              <a:t>Construction of 117,000-square-foot </a:t>
            </a:r>
            <a:endParaRPr sz="2700" dirty="0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700" dirty="0"/>
              <a:t>Broadlands Boulevard west of the intersection with Claiborne Parkway</a:t>
            </a:r>
            <a:endParaRPr sz="2700" dirty="0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700" dirty="0"/>
              <a:t>Features: </a:t>
            </a:r>
            <a:endParaRPr sz="2700" dirty="0"/>
          </a:p>
          <a:p>
            <a:pPr marL="91440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o"/>
            </a:pPr>
            <a:r>
              <a:rPr lang="en-US" sz="2400" dirty="0"/>
              <a:t>Two pools, gymnasium, classrooms, running track</a:t>
            </a:r>
            <a:endParaRPr sz="2400" dirty="0"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700" dirty="0"/>
              <a:t>Estimated to open for use the summer of 2025</a:t>
            </a: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7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Loudoun.gov/5261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5303470" y="131522"/>
            <a:ext cx="6888480" cy="11530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/>
              <a:t>Ashburn Recreation and Community Center</a:t>
            </a:r>
            <a:endParaRPr sz="4000" u="sng" dirty="0"/>
          </a:p>
        </p:txBody>
      </p:sp>
      <p:pic>
        <p:nvPicPr>
          <p:cNvPr id="6" name="Picture 5" descr="A building under construction with a lot of construction equipment&#10;&#10;Description automatically generated">
            <a:extLst>
              <a:ext uri="{FF2B5EF4-FFF2-40B4-BE49-F238E27FC236}">
                <a16:creationId xmlns:a16="http://schemas.microsoft.com/office/drawing/2014/main" id="{7FB11EF5-7A50-1D1F-BDA4-05B734B85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03520" cy="3742343"/>
          </a:xfrm>
          <a:prstGeom prst="rect">
            <a:avLst/>
          </a:prstGeom>
        </p:spPr>
      </p:pic>
      <p:pic>
        <p:nvPicPr>
          <p:cNvPr id="8" name="Picture 7" descr="A building under construction with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FEAE6D63-059E-7733-309B-94EFE368A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07947"/>
            <a:ext cx="5303520" cy="2697089"/>
          </a:xfrm>
          <a:prstGeom prst="rect">
            <a:avLst/>
          </a:prstGeom>
        </p:spPr>
      </p:pic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A7897185-56F3-F69D-6FD8-9CFFCAC7C14C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  <p:extLst>
      <p:ext uri="{BB962C8B-B14F-4D97-AF65-F5344CB8AC3E}">
        <p14:creationId xmlns:p14="http://schemas.microsoft.com/office/powerpoint/2010/main" val="308353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5736658" y="1127342"/>
            <a:ext cx="6455342" cy="468875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0" indent="-400050" algn="l" rtl="0"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Approximately 5-acre site</a:t>
            </a:r>
          </a:p>
          <a:p>
            <a:pPr marL="1085850" lvl="3" indent="-400050"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On Knowledge Drive backing to the Broad Run at the Kincora Development</a:t>
            </a:r>
          </a:p>
          <a:p>
            <a:pPr marL="1085850" lvl="3" indent="-400050"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95,000 square feet</a:t>
            </a:r>
          </a:p>
          <a:p>
            <a:pPr marL="628650" lvl="0" indent="-400050" algn="l" rtl="0"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Loudoun County contributed $19 million</a:t>
            </a:r>
          </a:p>
          <a:p>
            <a:pPr marL="628650" lvl="0" indent="-400050" algn="l" rtl="0"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Additional contributions</a:t>
            </a:r>
          </a:p>
          <a:p>
            <a:pPr marL="1085850" lvl="2" indent="-400050">
              <a:buSzPct val="100000"/>
              <a:buFont typeface="Courier New" panose="02070309020205020404" pitchFamily="49" charset="0"/>
              <a:buChar char="o"/>
            </a:pPr>
            <a:r>
              <a:rPr lang="en-US" sz="2000" dirty="0"/>
              <a:t>Commonwealth of Virginia</a:t>
            </a:r>
          </a:p>
          <a:p>
            <a:pPr marL="1085850" lvl="2" indent="-400050">
              <a:buSzPct val="100000"/>
              <a:buFont typeface="Courier New" panose="02070309020205020404" pitchFamily="49" charset="0"/>
              <a:buChar char="o"/>
            </a:pPr>
            <a:r>
              <a:rPr lang="en-US" sz="2000" dirty="0"/>
              <a:t>Private </a:t>
            </a:r>
          </a:p>
          <a:p>
            <a:pPr marL="628650" lvl="0" indent="-400050" algn="l" rtl="0"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Land donated by Kincora </a:t>
            </a:r>
          </a:p>
          <a:p>
            <a:pPr marL="628650" indent="-400050">
              <a:spcBef>
                <a:spcPts val="500"/>
              </a:spcBef>
              <a:buSzPts val="2800"/>
            </a:pPr>
            <a:r>
              <a:rPr lang="en-US" sz="2400" dirty="0"/>
              <a:t>Groundbreaking to begin this fall</a:t>
            </a:r>
          </a:p>
          <a:p>
            <a:pPr marL="628650" lvl="0" indent="-400050" algn="l" rtl="0"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Novasci.org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5736658" y="-11041"/>
            <a:ext cx="6455342" cy="123252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/>
              <a:t>Northern Virginia</a:t>
            </a:r>
            <a:br>
              <a:rPr lang="en-US" sz="4000" u="sng" dirty="0"/>
            </a:br>
            <a:r>
              <a:rPr lang="en-US" sz="4000" u="sng" dirty="0"/>
              <a:t>Science Center </a:t>
            </a:r>
            <a:endParaRPr sz="4000" u="sng" dirty="0"/>
          </a:p>
        </p:txBody>
      </p:sp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400344B-8511-4F2B-9953-342634DB7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6658" cy="5805055"/>
          </a:xfrm>
          <a:prstGeom prst="rect">
            <a:avLst/>
          </a:prstGeom>
        </p:spPr>
      </p:pic>
      <p:sp>
        <p:nvSpPr>
          <p:cNvPr id="5" name="Google Shape;46;p9">
            <a:extLst>
              <a:ext uri="{FF2B5EF4-FFF2-40B4-BE49-F238E27FC236}">
                <a16:creationId xmlns:a16="http://schemas.microsoft.com/office/drawing/2014/main" id="{CFA83FE1-3CC5-A972-053E-FEA1474635D4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B9450C6B-EB2B-12E5-34FC-E15911D50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>
            <a:extLst>
              <a:ext uri="{FF2B5EF4-FFF2-40B4-BE49-F238E27FC236}">
                <a16:creationId xmlns:a16="http://schemas.microsoft.com/office/drawing/2014/main" id="{253E4EEB-9240-3353-0069-99DC02C29C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69700" y="996286"/>
            <a:ext cx="6322300" cy="480876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Supervisor Glass Initiative</a:t>
            </a:r>
          </a:p>
          <a:p>
            <a:pPr marL="1028700" lvl="3" indent="-4000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Open a county glass recycling center in Ashburn</a:t>
            </a:r>
          </a:p>
          <a:p>
            <a:pPr marL="571500" lvl="0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One Loudoun Park and Ride</a:t>
            </a:r>
          </a:p>
          <a:p>
            <a:pPr marL="1028700" lvl="2" indent="-400050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000" dirty="0"/>
              <a:t>20360 Savin Hill Drive</a:t>
            </a:r>
          </a:p>
          <a:p>
            <a:pPr marL="1028700" lvl="2" indent="-400050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000" dirty="0"/>
              <a:t>Behind Ashburn Sheriff Station</a:t>
            </a:r>
          </a:p>
          <a:p>
            <a:pPr marL="571500" lvl="0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Two glass-only recycling roll-off containers</a:t>
            </a:r>
          </a:p>
          <a:p>
            <a:pPr marL="571500" lvl="0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Ribbon cutting was today and is now open</a:t>
            </a:r>
          </a:p>
          <a:p>
            <a:pPr marL="571500" lvl="0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Loudoun.gov/Recycling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0" name="Google Shape;130;p19">
            <a:extLst>
              <a:ext uri="{FF2B5EF4-FFF2-40B4-BE49-F238E27FC236}">
                <a16:creationId xmlns:a16="http://schemas.microsoft.com/office/drawing/2014/main" id="{932938F1-28C5-C82F-E87F-27D09A11FE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9756" y="68894"/>
            <a:ext cx="6312244" cy="927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/>
              <a:t>Glass Recycling</a:t>
            </a:r>
            <a:endParaRPr sz="4000" u="sng" dirty="0"/>
          </a:p>
        </p:txBody>
      </p:sp>
      <p:pic>
        <p:nvPicPr>
          <p:cNvPr id="4" name="Picture 4" descr="No photo description available.">
            <a:extLst>
              <a:ext uri="{FF2B5EF4-FFF2-40B4-BE49-F238E27FC236}">
                <a16:creationId xmlns:a16="http://schemas.microsoft.com/office/drawing/2014/main" id="{D1B3C14D-6823-DB1A-C835-F94719D3C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" y="0"/>
            <a:ext cx="5859645" cy="581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6;p9">
            <a:extLst>
              <a:ext uri="{FF2B5EF4-FFF2-40B4-BE49-F238E27FC236}">
                <a16:creationId xmlns:a16="http://schemas.microsoft.com/office/drawing/2014/main" id="{B9ABB090-5E88-5B91-AB52-DAFA8222BBD6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  <p:extLst>
      <p:ext uri="{BB962C8B-B14F-4D97-AF65-F5344CB8AC3E}">
        <p14:creationId xmlns:p14="http://schemas.microsoft.com/office/powerpoint/2010/main" val="4764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0" y="15335"/>
            <a:ext cx="6435014" cy="88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US" sz="4000" u="sng" dirty="0"/>
              <a:t>Buses to Metro</a:t>
            </a:r>
            <a:endParaRPr sz="4000" u="sn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A360F-C152-7B8C-9DD8-94B66717B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911475"/>
            <a:ext cx="6435014" cy="4892165"/>
          </a:xfrm>
        </p:spPr>
        <p:txBody>
          <a:bodyPr/>
          <a:lstStyle/>
          <a:p>
            <a:r>
              <a:rPr lang="en-US" sz="2200" dirty="0"/>
              <a:t>Loudoun County Metro Stations: Ashburn, Loudoun Gateway, Dulles Airport, and Innovation Station Center (across County line)</a:t>
            </a:r>
          </a:p>
          <a:p>
            <a:r>
              <a:rPr lang="en-US" sz="2200" dirty="0"/>
              <a:t>Development around the Metro will be dense and transit-oriented</a:t>
            </a:r>
          </a:p>
          <a:p>
            <a:r>
              <a:rPr lang="en-US" sz="2200" dirty="0"/>
              <a:t>Loudoun Transit offers bus service to Metro</a:t>
            </a:r>
          </a:p>
          <a:p>
            <a:r>
              <a:rPr lang="en-US" sz="2200" dirty="0"/>
              <a:t>Broadlands is served by stops on the Broadlands Route 373 as well as the Ashburn Farm Routes 343 and 344 </a:t>
            </a:r>
          </a:p>
          <a:p>
            <a:r>
              <a:rPr lang="en-US" sz="2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Loudoun.gov/</a:t>
            </a:r>
            <a:r>
              <a:rPr lang="en-US" sz="22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SilverLineBusRoutes</a:t>
            </a:r>
            <a:endParaRPr lang="en-US" sz="2200" u="sng" dirty="0">
              <a:solidFill>
                <a:schemeClr val="bg1"/>
              </a:solidFill>
            </a:endParaRP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Google Shape;46;p9">
            <a:extLst>
              <a:ext uri="{FF2B5EF4-FFF2-40B4-BE49-F238E27FC236}">
                <a16:creationId xmlns:a16="http://schemas.microsoft.com/office/drawing/2014/main" id="{58993D12-3484-E171-FD11-D2DA850F1E3E}"/>
              </a:ext>
            </a:extLst>
          </p:cNvPr>
          <p:cNvSpPr txBox="1"/>
          <p:nvPr/>
        </p:nvSpPr>
        <p:spPr>
          <a:xfrm>
            <a:off x="2321959" y="6257890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20E11F95-EAD1-8C5E-6F0A-CD4B5400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015" y="0"/>
            <a:ext cx="5756984" cy="58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body" idx="1"/>
          </p:nvPr>
        </p:nvSpPr>
        <p:spPr>
          <a:xfrm>
            <a:off x="0" y="967358"/>
            <a:ext cx="6093300" cy="463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7662" lvl="0" indent="-3476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 dirty="0"/>
              <a:t>BOS Business Meetings: 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and 3</a:t>
            </a:r>
            <a:r>
              <a:rPr lang="en-US" sz="1400" baseline="30000" dirty="0"/>
              <a:t>rd</a:t>
            </a:r>
            <a:r>
              <a:rPr lang="en-US" sz="1400" dirty="0"/>
              <a:t> Tuesday of every month at 5pm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Next Meetings: September  17 and October 1 at 5pm</a:t>
            </a:r>
            <a:endParaRPr dirty="0"/>
          </a:p>
          <a:p>
            <a:pPr marL="347662" lvl="0" indent="-3476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 dirty="0"/>
              <a:t>BOS Public Hearing: 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Wednesday of every month at 6pm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Next Meeting: September 11 at 6pm </a:t>
            </a:r>
            <a:endParaRPr dirty="0"/>
          </a:p>
          <a:p>
            <a:pPr marL="347662" lvl="0" indent="-3476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 dirty="0"/>
              <a:t>Finance/Government Operations and Economic Development Committee Meeting: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Tuesday of every month at 6pm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Next meeting: September 10 at 6pm</a:t>
            </a:r>
            <a:endParaRPr dirty="0"/>
          </a:p>
          <a:p>
            <a:pPr marL="347662" lvl="0" indent="-3476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 dirty="0"/>
              <a:t>Joint BOS &amp; School Board Committee Meeting: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Meets quarterly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Next meeting: October 7 at 4pm</a:t>
            </a:r>
            <a:endParaRPr dirty="0"/>
          </a:p>
          <a:p>
            <a:pPr marL="347662" lvl="0" indent="-3476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 dirty="0"/>
              <a:t>Transportation &amp; Land Use Committee Meeting: 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Wednesday of every month at 6pm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</a:pPr>
            <a:r>
              <a:rPr lang="en-US" sz="1400" dirty="0"/>
              <a:t>Next meeting: September 18 at 5pm</a:t>
            </a:r>
            <a:endParaRPr dirty="0"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2"/>
          </p:nvPr>
        </p:nvSpPr>
        <p:spPr>
          <a:xfrm>
            <a:off x="6042382" y="975896"/>
            <a:ext cx="6096000" cy="463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7662" lvl="0" indent="-3476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View all meeting information at: </a:t>
            </a:r>
            <a:r>
              <a:rPr lang="en-US" sz="1800" u="sng" dirty="0">
                <a:solidFill>
                  <a:schemeClr val="bg1"/>
                </a:solidFill>
              </a:rPr>
              <a:t>Loudoun.gov/Meetings</a:t>
            </a:r>
            <a:endParaRPr sz="1800" dirty="0">
              <a:solidFill>
                <a:schemeClr val="bg1"/>
              </a:solidFill>
            </a:endParaRPr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o"/>
            </a:pPr>
            <a:r>
              <a:rPr lang="en-US" sz="1600" dirty="0"/>
              <a:t>Through the above link, meetings can be watched in real time and all past meeting videos can be viewed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o"/>
            </a:pPr>
            <a:r>
              <a:rPr lang="en-US" sz="1600" dirty="0"/>
              <a:t>Upcoming and past meeting agendas, and supporting documents, can be viewed by clicking “Agenda” next to the associated meeting </a:t>
            </a:r>
          </a:p>
          <a:p>
            <a:pPr marL="566738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/>
          </a:p>
          <a:p>
            <a:pPr marL="347662" lvl="0" indent="-3476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dirty="0"/>
              <a:t>Public comment can occur remotely: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o"/>
            </a:pPr>
            <a:r>
              <a:rPr lang="en-US" sz="1600" dirty="0"/>
              <a:t>Anyone who wants to participate remotely can call 703-777-0200 by noon on the meeting day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o"/>
            </a:pPr>
            <a:r>
              <a:rPr lang="en-US" sz="1600" dirty="0"/>
              <a:t>Instructions on remote participation will be provided to those who sign up ahead of time</a:t>
            </a:r>
            <a:endParaRPr dirty="0"/>
          </a:p>
          <a:p>
            <a:pPr marL="914400" lvl="1" indent="-3476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o"/>
            </a:pPr>
            <a:r>
              <a:rPr lang="en-US" sz="1600" dirty="0"/>
              <a:t>Speakers will be able to contribute through their computer or phone</a:t>
            </a:r>
            <a:endParaRPr dirty="0"/>
          </a:p>
        </p:txBody>
      </p:sp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0" y="168676"/>
            <a:ext cx="12192000" cy="102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US" sz="4400" u="sng" dirty="0"/>
              <a:t>Upcoming County Meetings</a:t>
            </a:r>
            <a:endParaRPr u="sng" dirty="0"/>
          </a:p>
        </p:txBody>
      </p:sp>
      <p:sp>
        <p:nvSpPr>
          <p:cNvPr id="2" name="Google Shape;46;p9">
            <a:extLst>
              <a:ext uri="{FF2B5EF4-FFF2-40B4-BE49-F238E27FC236}">
                <a16:creationId xmlns:a16="http://schemas.microsoft.com/office/drawing/2014/main" id="{0DE3FA66-60D5-593B-1E6C-7AE6D9454FA0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0" y="1102936"/>
            <a:ext cx="12192000" cy="301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ckwell"/>
              <a:buNone/>
            </a:pPr>
            <a:r>
              <a:rPr lang="en-US" sz="5000" dirty="0"/>
              <a:t>Questions?</a:t>
            </a:r>
            <a:br>
              <a:rPr lang="en-US" sz="4000" dirty="0"/>
            </a:br>
            <a:br>
              <a:rPr lang="en-US" sz="2800" dirty="0"/>
            </a:br>
            <a:r>
              <a:rPr lang="en-US" sz="2800" dirty="0"/>
              <a:t>Sylvia.Glass@Loudoun.gov | 703-771-5088</a:t>
            </a:r>
            <a:br>
              <a:rPr lang="en-US" sz="2800" dirty="0"/>
            </a:br>
            <a:r>
              <a:rPr lang="en-US" sz="2800" dirty="0"/>
              <a:t>Loudoun.gov/BroadRun | Facebook.com/SylviaBroadRun</a:t>
            </a:r>
            <a:br>
              <a:rPr lang="en-US" sz="2800" dirty="0"/>
            </a:br>
            <a:r>
              <a:rPr lang="en-US" sz="2800" dirty="0"/>
              <a:t>Twitter.com/SylviaBroadRun | Instagram.com/SylviaBroadRun</a:t>
            </a:r>
            <a:endParaRPr sz="2800" dirty="0"/>
          </a:p>
        </p:txBody>
      </p:sp>
      <p:sp>
        <p:nvSpPr>
          <p:cNvPr id="2" name="Google Shape;46;p9">
            <a:extLst>
              <a:ext uri="{FF2B5EF4-FFF2-40B4-BE49-F238E27FC236}">
                <a16:creationId xmlns:a16="http://schemas.microsoft.com/office/drawing/2014/main" id="{AEFEB607-B6B8-FDD1-C3C1-91CBD35B0A87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>
          <a:extLst>
            <a:ext uri="{FF2B5EF4-FFF2-40B4-BE49-F238E27FC236}">
              <a16:creationId xmlns:a16="http://schemas.microsoft.com/office/drawing/2014/main" id="{AE9A0422-25E4-D5CF-D258-BDDAE59F5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>
            <a:extLst>
              <a:ext uri="{FF2B5EF4-FFF2-40B4-BE49-F238E27FC236}">
                <a16:creationId xmlns:a16="http://schemas.microsoft.com/office/drawing/2014/main" id="{39D12019-9595-5F4B-C083-24AC897A1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" y="0"/>
            <a:ext cx="3139438" cy="12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US" sz="4300" u="sng" dirty="0"/>
              <a:t>Role of a Supervisor</a:t>
            </a:r>
            <a:endParaRPr sz="4300" u="sng" dirty="0"/>
          </a:p>
        </p:txBody>
      </p:sp>
      <p:sp>
        <p:nvSpPr>
          <p:cNvPr id="53" name="Google Shape;53;p10">
            <a:extLst>
              <a:ext uri="{FF2B5EF4-FFF2-40B4-BE49-F238E27FC236}">
                <a16:creationId xmlns:a16="http://schemas.microsoft.com/office/drawing/2014/main" id="{0817D8DA-DE0F-B28F-F17D-89E37951E7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25562"/>
            <a:ext cx="3139439" cy="447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1900" dirty="0"/>
              <a:t>9 Supervisors</a:t>
            </a:r>
          </a:p>
          <a:p>
            <a:pPr marL="804863" lvl="1" indent="-347663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900" dirty="0"/>
              <a:t>8 Districts of equal population</a:t>
            </a:r>
          </a:p>
          <a:p>
            <a:pPr marL="804863" lvl="1" indent="-347663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900" dirty="0"/>
              <a:t>1 Countywide At-Large</a:t>
            </a:r>
          </a:p>
          <a:p>
            <a:pPr marL="804863" lvl="1" indent="-347663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900" dirty="0"/>
              <a:t>4-year, concurrent terms</a:t>
            </a:r>
          </a:p>
          <a:p>
            <a:pPr marL="347663" lvl="0" indent="-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1900" dirty="0"/>
              <a:t>Vote on legislative issues and ordinance</a:t>
            </a:r>
          </a:p>
          <a:p>
            <a:pPr marL="347663" lvl="0" indent="-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1900" dirty="0"/>
              <a:t>Appropriate money</a:t>
            </a:r>
          </a:p>
          <a:p>
            <a:pPr marL="347663" lvl="0" indent="-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1900" dirty="0"/>
              <a:t>Set property tax rate</a:t>
            </a:r>
          </a:p>
          <a:p>
            <a:pPr marL="347663" lvl="0" indent="-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1900" dirty="0"/>
              <a:t>Approve development and land use projects</a:t>
            </a:r>
          </a:p>
          <a:p>
            <a:pPr marL="347663" lvl="0" indent="-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1900" dirty="0"/>
              <a:t>Represent Loudoun regionally</a:t>
            </a:r>
          </a:p>
        </p:txBody>
      </p:sp>
      <p:sp>
        <p:nvSpPr>
          <p:cNvPr id="3" name="Google Shape;46;p9">
            <a:extLst>
              <a:ext uri="{FF2B5EF4-FFF2-40B4-BE49-F238E27FC236}">
                <a16:creationId xmlns:a16="http://schemas.microsoft.com/office/drawing/2014/main" id="{9FB64BD5-B47C-004B-B83E-2DCCB9E1A59C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pic>
        <p:nvPicPr>
          <p:cNvPr id="4" name="Picture 3" descr="A group of people standing in front of a podium&#10;&#10;Description automatically generated">
            <a:extLst>
              <a:ext uri="{FF2B5EF4-FFF2-40B4-BE49-F238E27FC236}">
                <a16:creationId xmlns:a16="http://schemas.microsoft.com/office/drawing/2014/main" id="{8C6F0348-07BC-C687-6968-6771CFF45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7" t="18320" r="7601" b="7603"/>
          <a:stretch/>
        </p:blipFill>
        <p:spPr>
          <a:xfrm>
            <a:off x="3139439" y="0"/>
            <a:ext cx="9052560" cy="58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9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>
          <a:extLst>
            <a:ext uri="{FF2B5EF4-FFF2-40B4-BE49-F238E27FC236}">
              <a16:creationId xmlns:a16="http://schemas.microsoft.com/office/drawing/2014/main" id="{1558EE79-061F-ABEF-3885-95190B3B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>
            <a:extLst>
              <a:ext uri="{FF2B5EF4-FFF2-40B4-BE49-F238E27FC236}">
                <a16:creationId xmlns:a16="http://schemas.microsoft.com/office/drawing/2014/main" id="{75E79AA9-6750-486C-5D8B-251FF790A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8300221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US" sz="4400" u="sng" dirty="0"/>
              <a:t>About Supervisor Glass</a:t>
            </a:r>
            <a:endParaRPr u="sng" dirty="0"/>
          </a:p>
        </p:txBody>
      </p:sp>
      <p:sp>
        <p:nvSpPr>
          <p:cNvPr id="53" name="Google Shape;53;p10">
            <a:extLst>
              <a:ext uri="{FF2B5EF4-FFF2-40B4-BE49-F238E27FC236}">
                <a16:creationId xmlns:a16="http://schemas.microsoft.com/office/drawing/2014/main" id="{3FEA2D24-B602-4F7F-5497-CFA64B6247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25563"/>
            <a:ext cx="8300221" cy="44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7663" lvl="0" indent="-3476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dirty="0"/>
              <a:t>Resident of Ashburn Village for over 20 years</a:t>
            </a:r>
            <a:endParaRPr dirty="0"/>
          </a:p>
          <a:p>
            <a:pPr marL="347662" marR="0" lvl="0" indent="-347662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eacher’s </a:t>
            </a:r>
            <a:r>
              <a:rPr lang="en-US" dirty="0">
                <a:solidFill>
                  <a:srgbClr val="FFFFFF"/>
                </a:solidFill>
              </a:rPr>
              <a:t>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ssistant for LCPS </a:t>
            </a:r>
          </a:p>
          <a:p>
            <a:pPr marL="347662" marR="0" lvl="0" indent="-347662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tabLst/>
              <a:defRPr/>
            </a:pPr>
            <a:r>
              <a:rPr lang="en-US" dirty="0"/>
              <a:t>Initiatives and Priorities:</a:t>
            </a:r>
            <a:endParaRPr dirty="0"/>
          </a:p>
          <a:p>
            <a:pPr marL="914400" lvl="1" indent="-3476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o"/>
            </a:pPr>
            <a:r>
              <a:rPr lang="en-US" dirty="0"/>
              <a:t>Increase available affordable housing</a:t>
            </a:r>
            <a:endParaRPr dirty="0"/>
          </a:p>
          <a:p>
            <a:pPr marL="914400" lvl="1" indent="-3476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o"/>
            </a:pPr>
            <a:r>
              <a:rPr lang="en-US" dirty="0"/>
              <a:t>Ensuring schools stay top-notch</a:t>
            </a:r>
            <a:endParaRPr dirty="0"/>
          </a:p>
          <a:p>
            <a:pPr marL="914400" lvl="1" indent="-3476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o"/>
            </a:pPr>
            <a:r>
              <a:rPr lang="en-US" dirty="0"/>
              <a:t>Improve all aspects of transportation  (vehicle, public, pedestrian, bicycle)</a:t>
            </a:r>
            <a:endParaRPr dirty="0"/>
          </a:p>
        </p:txBody>
      </p:sp>
      <p:sp>
        <p:nvSpPr>
          <p:cNvPr id="3" name="Google Shape;46;p9">
            <a:extLst>
              <a:ext uri="{FF2B5EF4-FFF2-40B4-BE49-F238E27FC236}">
                <a16:creationId xmlns:a16="http://schemas.microsoft.com/office/drawing/2014/main" id="{A8580D2B-DF53-43A9-F346-0ECA7F498123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pic>
        <p:nvPicPr>
          <p:cNvPr id="4" name="Picture 3" descr="A person with long black hair wearing a green jacket&#10;&#10;Description automatically generated">
            <a:extLst>
              <a:ext uri="{FF2B5EF4-FFF2-40B4-BE49-F238E27FC236}">
                <a16:creationId xmlns:a16="http://schemas.microsoft.com/office/drawing/2014/main" id="{B22AF738-DFC3-2FF2-5D7C-4E2971A2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221" y="0"/>
            <a:ext cx="3891779" cy="58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8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ABAB11-7A15-42B9-842B-71B7BD3C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0" y="1"/>
            <a:ext cx="6339840" cy="814812"/>
          </a:xfrm>
        </p:spPr>
        <p:txBody>
          <a:bodyPr anchor="ctr"/>
          <a:lstStyle/>
          <a:p>
            <a:pPr algn="ctr"/>
            <a:r>
              <a:rPr lang="en-US" sz="4000" u="sng" dirty="0"/>
              <a:t>Broad Run District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0EB85-503A-45A7-9076-A5E9180EE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60" y="724972"/>
            <a:ext cx="6339840" cy="5090813"/>
          </a:xfrm>
        </p:spPr>
        <p:txBody>
          <a:bodyPr/>
          <a:lstStyle/>
          <a:p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Ashburn Village, Ashby Ponds, Beaumeade Circle, Broadlands, Kincora, Moorefield Station, Loudoun Station, One Loudoun, Potomac Green, Westmoore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Ashburn Metro Station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3 Sheriff Station patrol areas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5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 Fire Station response areas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7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 Public County Parks</a:t>
            </a:r>
          </a:p>
          <a:p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Students attend 20 LCPS Schools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Broad Run Population (2020): 52,981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034143" y="4234543"/>
            <a:ext cx="274320" cy="27432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AEDF2FBD-5E30-3655-1866-587C5897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5"/>
            <a:ext cx="5852160" cy="5804900"/>
          </a:xfrm>
          <a:prstGeom prst="rect">
            <a:avLst/>
          </a:prstGeom>
        </p:spPr>
      </p:pic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6257501C-5162-0661-6458-0EC5AC78AFB0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D25249B1-1F2B-A6D5-7057-98670CE9B54B}"/>
              </a:ext>
            </a:extLst>
          </p:cNvPr>
          <p:cNvSpPr/>
          <p:nvPr/>
        </p:nvSpPr>
        <p:spPr>
          <a:xfrm>
            <a:off x="1507615" y="3566846"/>
            <a:ext cx="182880" cy="18288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0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730B04-EDDA-4B35-97FE-B6338437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591"/>
            <a:ext cx="12191998" cy="10972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000" u="sng" dirty="0"/>
              <a:t>Fiscal Year 2025 Property Tax Rates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B35CF-E093-0235-7A69-79C3E8C73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3816"/>
            <a:ext cx="12192000" cy="4974141"/>
          </a:xfrm>
        </p:spPr>
        <p:txBody>
          <a:bodyPr/>
          <a:lstStyle/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400" dirty="0"/>
              <a:t>Board approved budget on April 2, 2024 </a:t>
            </a:r>
          </a:p>
          <a:p>
            <a:pPr marL="45720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400" dirty="0"/>
              <a:t>FY 2025 runs from July 1, 2024, to June 30, 2025</a:t>
            </a:r>
          </a:p>
          <a:p>
            <a:pPr marL="457200" lvl="0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Char char="•"/>
            </a:pPr>
            <a:r>
              <a:rPr lang="en-US" sz="2400" dirty="0"/>
              <a:t>$6.9 billion county and school budget</a:t>
            </a:r>
          </a:p>
          <a:p>
            <a:pPr marL="91440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o"/>
            </a:pPr>
            <a:r>
              <a:rPr lang="en-US" sz="2400" dirty="0"/>
              <a:t>$7.4 million for affordable housing</a:t>
            </a:r>
          </a:p>
          <a:p>
            <a:pPr marL="91440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o"/>
            </a:pPr>
            <a:r>
              <a:rPr lang="en-US" sz="2400" dirty="0"/>
              <a:t>Transportation and community projects </a:t>
            </a:r>
          </a:p>
          <a:p>
            <a:pPr lvl="2" indent="-400050">
              <a:lnSpc>
                <a:spcPct val="100000"/>
              </a:lnSpc>
              <a:spcBef>
                <a:spcPts val="0"/>
              </a:spcBef>
              <a:buSzPts val="2700"/>
              <a:buFont typeface="Wingdings" panose="05000000000000000000" pitchFamily="2" charset="2"/>
              <a:buChar char="§"/>
            </a:pPr>
            <a:r>
              <a:rPr lang="en-US" dirty="0"/>
              <a:t>Croson Lane Widening from Claiborne Parkway to Old Ryan Road</a:t>
            </a:r>
          </a:p>
          <a:p>
            <a:pPr lvl="2" indent="-400050">
              <a:lnSpc>
                <a:spcPct val="100000"/>
              </a:lnSpc>
              <a:spcBef>
                <a:spcPts val="0"/>
              </a:spcBef>
              <a:buSzPts val="2700"/>
              <a:buFont typeface="Wingdings" panose="05000000000000000000" pitchFamily="2" charset="2"/>
              <a:buChar char="§"/>
            </a:pPr>
            <a:r>
              <a:rPr lang="en-US" dirty="0"/>
              <a:t>Eastern Loudoun Community Arts Center added to 6-year plan</a:t>
            </a:r>
          </a:p>
          <a:p>
            <a:pPr marL="457200" lvl="0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Char char="•"/>
            </a:pPr>
            <a:r>
              <a:rPr lang="en-US" sz="2400" dirty="0"/>
              <a:t>FY 2025 Real Property and Personal Property Tax Rates:</a:t>
            </a:r>
          </a:p>
          <a:p>
            <a:pPr lvl="1" indent="-400050">
              <a:lnSpc>
                <a:spcPct val="100000"/>
              </a:lnSpc>
              <a:spcBef>
                <a:spcPts val="0"/>
              </a:spcBef>
              <a:buSzPts val="2700"/>
            </a:pPr>
            <a:r>
              <a:rPr lang="en-US" sz="2400" dirty="0"/>
              <a:t>Real Property (House):  $.865 per $100 value</a:t>
            </a:r>
          </a:p>
          <a:p>
            <a:pPr lvl="1" indent="-400050">
              <a:lnSpc>
                <a:spcPct val="100000"/>
              </a:lnSpc>
              <a:spcBef>
                <a:spcPts val="0"/>
              </a:spcBef>
              <a:buSzPts val="2700"/>
            </a:pPr>
            <a:r>
              <a:rPr lang="en-US" sz="2400" dirty="0"/>
              <a:t>Due to rising assessments, likely a tax increase ($200 average)</a:t>
            </a:r>
          </a:p>
          <a:p>
            <a:pPr lvl="1" indent="-400050">
              <a:lnSpc>
                <a:spcPct val="100000"/>
              </a:lnSpc>
              <a:spcBef>
                <a:spcPts val="0"/>
              </a:spcBef>
              <a:buSzPts val="2700"/>
            </a:pPr>
            <a:r>
              <a:rPr lang="en-US" sz="2400" dirty="0"/>
              <a:t>Personal Property (Car):  $4.15 per $100 value</a:t>
            </a:r>
          </a:p>
          <a:p>
            <a:pPr lvl="1" indent="-400050">
              <a:lnSpc>
                <a:spcPct val="100000"/>
              </a:lnSpc>
              <a:spcBef>
                <a:spcPts val="0"/>
              </a:spcBef>
              <a:buSzPts val="2700"/>
            </a:pPr>
            <a:r>
              <a:rPr lang="en-US" sz="2400" dirty="0">
                <a:solidFill>
                  <a:schemeClr val="bg1"/>
                </a:solidFill>
              </a:rPr>
              <a:t>Appeal your assessment:  </a:t>
            </a: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Loudoun.gov/COR</a:t>
            </a:r>
            <a:endParaRPr lang="en-US" sz="2400" dirty="0">
              <a:solidFill>
                <a:schemeClr val="bg1"/>
              </a:solidFill>
            </a:endParaRPr>
          </a:p>
          <a:p>
            <a:pPr marL="514350" indent="-457200">
              <a:lnSpc>
                <a:spcPct val="100000"/>
              </a:lnSpc>
              <a:spcBef>
                <a:spcPts val="0"/>
              </a:spcBef>
              <a:buSzPts val="27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Loudoun.gov/Budget</a:t>
            </a:r>
            <a:endParaRPr lang="en-US" sz="3600" dirty="0"/>
          </a:p>
        </p:txBody>
      </p:sp>
      <p:sp>
        <p:nvSpPr>
          <p:cNvPr id="5" name="Google Shape;46;p9">
            <a:extLst>
              <a:ext uri="{FF2B5EF4-FFF2-40B4-BE49-F238E27FC236}">
                <a16:creationId xmlns:a16="http://schemas.microsoft.com/office/drawing/2014/main" id="{914CB17F-1632-427A-8D69-32EE7AE8B423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  <p:extLst>
      <p:ext uri="{BB962C8B-B14F-4D97-AF65-F5344CB8AC3E}">
        <p14:creationId xmlns:p14="http://schemas.microsoft.com/office/powerpoint/2010/main" val="28868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730B04-EDDA-4B35-97FE-B6338437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936"/>
            <a:ext cx="12192000" cy="301795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br>
              <a:rPr lang="en-US" sz="4000" dirty="0"/>
            </a:br>
            <a:br>
              <a:rPr lang="en-US" sz="40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2" name="Google Shape;46;p9">
            <a:extLst>
              <a:ext uri="{FF2B5EF4-FFF2-40B4-BE49-F238E27FC236}">
                <a16:creationId xmlns:a16="http://schemas.microsoft.com/office/drawing/2014/main" id="{D416124B-A78C-6A75-3969-F6655B7BFC98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pic>
        <p:nvPicPr>
          <p:cNvPr id="5" name="Picture 4" descr="A diagram of a dollar bill&#10;&#10;Description automatically generated">
            <a:extLst>
              <a:ext uri="{FF2B5EF4-FFF2-40B4-BE49-F238E27FC236}">
                <a16:creationId xmlns:a16="http://schemas.microsoft.com/office/drawing/2014/main" id="{97780FE7-D781-C21B-8520-7217D7D9F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5720802" y="26264"/>
            <a:ext cx="6471197" cy="66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US" sz="4000" u="sng" dirty="0"/>
              <a:t>Croson Lane Widening</a:t>
            </a:r>
            <a:endParaRPr sz="4000" u="sn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A360F-C152-7B8C-9DD8-94B66717B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0802" y="695195"/>
            <a:ext cx="6471197" cy="5107728"/>
          </a:xfrm>
        </p:spPr>
        <p:txBody>
          <a:bodyPr/>
          <a:lstStyle/>
          <a:p>
            <a:r>
              <a:rPr lang="en-US" sz="2400" dirty="0"/>
              <a:t>Claiborne Parkway to Old Ryan Road</a:t>
            </a:r>
          </a:p>
          <a:p>
            <a:r>
              <a:rPr lang="en-US" sz="2400" dirty="0"/>
              <a:t>2 lanes to 4 lanes divided</a:t>
            </a:r>
          </a:p>
          <a:p>
            <a:r>
              <a:rPr lang="en-US" sz="2400" dirty="0"/>
              <a:t>Provide missing sidewalk (north side) and shared use path (south side)</a:t>
            </a:r>
          </a:p>
          <a:p>
            <a:r>
              <a:rPr lang="en-US" sz="2400" dirty="0"/>
              <a:t>Current Status</a:t>
            </a:r>
          </a:p>
          <a:p>
            <a:pPr lvl="1"/>
            <a:r>
              <a:rPr lang="en-US" sz="2000" dirty="0"/>
              <a:t>Design plans are at 60%</a:t>
            </a:r>
          </a:p>
          <a:p>
            <a:pPr lvl="2"/>
            <a:r>
              <a:rPr lang="en-US" sz="2000" dirty="0"/>
              <a:t>Landscaping or design requests </a:t>
            </a:r>
          </a:p>
          <a:p>
            <a:pPr lvl="1"/>
            <a:r>
              <a:rPr lang="en-US" sz="2000" dirty="0"/>
              <a:t>Utility survey will begin this year</a:t>
            </a:r>
          </a:p>
          <a:p>
            <a:r>
              <a:rPr lang="en-US" sz="2400" dirty="0"/>
              <a:t>Approved in 2019</a:t>
            </a:r>
          </a:p>
          <a:p>
            <a:r>
              <a:rPr lang="en-US" sz="2400" dirty="0"/>
              <a:t>Construction projected to begin in 2026</a:t>
            </a:r>
          </a:p>
          <a:p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Loudoun.gov/CrosonLaneWidening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Google Shape;46;p9">
            <a:extLst>
              <a:ext uri="{FF2B5EF4-FFF2-40B4-BE49-F238E27FC236}">
                <a16:creationId xmlns:a16="http://schemas.microsoft.com/office/drawing/2014/main" id="{58993D12-3484-E171-FD11-D2DA850F1E3E}"/>
              </a:ext>
            </a:extLst>
          </p:cNvPr>
          <p:cNvSpPr txBox="1"/>
          <p:nvPr/>
        </p:nvSpPr>
        <p:spPr>
          <a:xfrm>
            <a:off x="2321959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pic>
        <p:nvPicPr>
          <p:cNvPr id="5" name="Picture 4" descr="A map of a neighborhood&#10;&#10;Description automatically generated">
            <a:extLst>
              <a:ext uri="{FF2B5EF4-FFF2-40B4-BE49-F238E27FC236}">
                <a16:creationId xmlns:a16="http://schemas.microsoft.com/office/drawing/2014/main" id="{1B35EFFE-8B6E-87D8-3098-0B2FD4C42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0"/>
          <a:stretch/>
        </p:blipFill>
        <p:spPr>
          <a:xfrm>
            <a:off x="-1" y="0"/>
            <a:ext cx="5720804" cy="58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4985886" y="1278196"/>
            <a:ext cx="7206112" cy="45373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400" lvl="0" indent="-342900" algn="l" rtl="0">
              <a:spcBef>
                <a:spcPts val="100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-US" sz="2400" dirty="0"/>
              <a:t>Widening from Truro Parish Road to Croson Lane </a:t>
            </a:r>
            <a:endParaRPr sz="2400" dirty="0"/>
          </a:p>
          <a:p>
            <a:pPr marL="914400" lvl="1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o"/>
            </a:pPr>
            <a:r>
              <a:rPr lang="en-US" sz="2000" dirty="0"/>
              <a:t>From two lanes to four lanes divided</a:t>
            </a:r>
            <a:endParaRPr sz="2000"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Current status:</a:t>
            </a:r>
            <a:endParaRPr sz="2400" dirty="0"/>
          </a:p>
          <a:p>
            <a:pPr marL="914400" lvl="1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o"/>
            </a:pPr>
            <a:r>
              <a:rPr lang="en-US" sz="2000" dirty="0"/>
              <a:t>Northbound and southbound lanes now open</a:t>
            </a:r>
          </a:p>
          <a:p>
            <a:pPr marL="914400" lvl="1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o"/>
            </a:pPr>
            <a:r>
              <a:rPr lang="en-US" sz="2000" dirty="0"/>
              <a:t>Pedestrian access to shared use path along Belmont Ridge Road corridor is open</a:t>
            </a:r>
          </a:p>
          <a:p>
            <a:pPr lvl="1" indent="-393700">
              <a:spcBef>
                <a:spcPts val="1000"/>
              </a:spcBef>
              <a:buSzPts val="2600"/>
            </a:pPr>
            <a:r>
              <a:rPr lang="en-US" sz="2000" dirty="0"/>
              <a:t>Ribbon cutting to mark the end of the project will be announced soon</a:t>
            </a:r>
          </a:p>
          <a:p>
            <a:pPr lvl="1" indent="-393700">
              <a:spcBef>
                <a:spcPts val="1000"/>
              </a:spcBef>
              <a:buSzPts val="2600"/>
            </a:pPr>
            <a:r>
              <a:rPr lang="en-US" sz="2000" dirty="0"/>
              <a:t>Potential lane closures through December</a:t>
            </a:r>
            <a:endParaRPr sz="2000" dirty="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Char char="•"/>
            </a:pP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Loudoun.gov/5332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4985885" y="0"/>
            <a:ext cx="7206113" cy="12781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/>
              <a:t>Belmont Ridge Road Widening</a:t>
            </a:r>
            <a:endParaRPr sz="4000" u="sng" dirty="0"/>
          </a:p>
        </p:txBody>
      </p:sp>
      <p:pic>
        <p:nvPicPr>
          <p:cNvPr id="4" name="Picture 3" descr="A road with cars and construction cones&#10;&#10;Description automatically generated with medium confidence">
            <a:extLst>
              <a:ext uri="{FF2B5EF4-FFF2-40B4-BE49-F238E27FC236}">
                <a16:creationId xmlns:a16="http://schemas.microsoft.com/office/drawing/2014/main" id="{985F23CA-1FE0-4641-DA08-4154C40C6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985884" cy="3200400"/>
          </a:xfrm>
          <a:prstGeom prst="rect">
            <a:avLst/>
          </a:prstGeom>
        </p:spPr>
      </p:pic>
      <p:pic>
        <p:nvPicPr>
          <p:cNvPr id="6" name="Picture 5" descr="An aerial view of a road&#10;&#10;Description automatically generated">
            <a:extLst>
              <a:ext uri="{FF2B5EF4-FFF2-40B4-BE49-F238E27FC236}">
                <a16:creationId xmlns:a16="http://schemas.microsoft.com/office/drawing/2014/main" id="{1C3E936D-6376-AA76-56C1-F32639CB0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200400"/>
            <a:ext cx="4985884" cy="2615184"/>
          </a:xfrm>
          <a:prstGeom prst="rect">
            <a:avLst/>
          </a:prstGeom>
        </p:spPr>
      </p:pic>
      <p:sp>
        <p:nvSpPr>
          <p:cNvPr id="3" name="Google Shape;46;p9">
            <a:extLst>
              <a:ext uri="{FF2B5EF4-FFF2-40B4-BE49-F238E27FC236}">
                <a16:creationId xmlns:a16="http://schemas.microsoft.com/office/drawing/2014/main" id="{0B216329-7832-E02F-2BF1-16EEF496E6AD}"/>
              </a:ext>
            </a:extLst>
          </p:cNvPr>
          <p:cNvSpPr txBox="1"/>
          <p:nvPr/>
        </p:nvSpPr>
        <p:spPr>
          <a:xfrm>
            <a:off x="2321957" y="6273225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67C0-2ECB-2A23-AB6B-5057F1247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9">
            <a:extLst>
              <a:ext uri="{FF2B5EF4-FFF2-40B4-BE49-F238E27FC236}">
                <a16:creationId xmlns:a16="http://schemas.microsoft.com/office/drawing/2014/main" id="{8AA8012F-5434-9AA3-39FF-0F87A0E592DD}"/>
              </a:ext>
            </a:extLst>
          </p:cNvPr>
          <p:cNvSpPr txBox="1"/>
          <p:nvPr/>
        </p:nvSpPr>
        <p:spPr>
          <a:xfrm>
            <a:off x="2321959" y="6262382"/>
            <a:ext cx="987004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Sylvia.Glass@Loudoun.gov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703-771-5088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Loudoun.gov/BroadRun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Facebook.com/SylviaBroadRun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Twitter.com/SylviaBroadRun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|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sym typeface="Arial"/>
              </a:rPr>
              <a:t> Instagram.com/SylviaBroadRun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32A48B-10AF-0292-DC87-548E36D0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960" y="10843"/>
            <a:ext cx="5654041" cy="584775"/>
          </a:xfrm>
        </p:spPr>
        <p:txBody>
          <a:bodyPr/>
          <a:lstStyle/>
          <a:p>
            <a:pPr algn="ctr"/>
            <a:r>
              <a:rPr lang="en-US" sz="4000" u="sng" dirty="0"/>
              <a:t>Tillett’s View</a:t>
            </a:r>
          </a:p>
        </p:txBody>
      </p:sp>
      <p:sp>
        <p:nvSpPr>
          <p:cNvPr id="4" name="Google Shape;53;p10">
            <a:extLst>
              <a:ext uri="{FF2B5EF4-FFF2-40B4-BE49-F238E27FC236}">
                <a16:creationId xmlns:a16="http://schemas.microsoft.com/office/drawing/2014/main" id="{3A50EBB0-9543-8E20-9B1F-39188EFD9F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7960" y="651354"/>
            <a:ext cx="5654040" cy="517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7663"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300 total units</a:t>
            </a:r>
          </a:p>
          <a:p>
            <a:pPr lvl="1" indent="-344488">
              <a:lnSpc>
                <a:spcPct val="100000"/>
              </a:lnSpc>
              <a:spcBef>
                <a:spcPts val="0"/>
              </a:spcBef>
              <a:buSzPct val="125000"/>
              <a:buFont typeface="Courier New" panose="02070309020205020404" pitchFamily="49" charset="0"/>
              <a:buChar char="o"/>
            </a:pPr>
            <a:r>
              <a:rPr lang="en-US" sz="1900" dirty="0"/>
              <a:t>101 Single Family, includes 13 ADUs</a:t>
            </a:r>
          </a:p>
          <a:p>
            <a:pPr lvl="1" indent="-344488">
              <a:lnSpc>
                <a:spcPct val="100000"/>
              </a:lnSpc>
              <a:spcBef>
                <a:spcPts val="0"/>
              </a:spcBef>
              <a:buSzPct val="125000"/>
              <a:buFont typeface="Courier New" panose="02070309020205020404" pitchFamily="49" charset="0"/>
              <a:buChar char="o"/>
            </a:pPr>
            <a:r>
              <a:rPr lang="en-US" sz="1900" dirty="0"/>
              <a:t>199 Townhouses, includes 25 ADUs</a:t>
            </a:r>
          </a:p>
          <a:p>
            <a:pPr indent="-347663"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9.35 acres of open and recreation space</a:t>
            </a:r>
          </a:p>
          <a:p>
            <a:pPr marL="909637" lvl="1" indent="-342900">
              <a:lnSpc>
                <a:spcPct val="100000"/>
              </a:lnSpc>
              <a:spcBef>
                <a:spcPts val="0"/>
              </a:spcBef>
              <a:buSzPct val="125000"/>
            </a:pPr>
            <a:r>
              <a:rPr lang="en-US" sz="1900" dirty="0"/>
              <a:t>Pool house and clubhouse </a:t>
            </a:r>
          </a:p>
          <a:p>
            <a:pPr marL="909637" lvl="1" indent="-342900">
              <a:lnSpc>
                <a:spcPct val="100000"/>
              </a:lnSpc>
              <a:spcBef>
                <a:spcPts val="0"/>
              </a:spcBef>
              <a:buSzPct val="125000"/>
            </a:pPr>
            <a:r>
              <a:rPr lang="en-US" sz="1900" dirty="0"/>
              <a:t>Two open play lawns</a:t>
            </a:r>
          </a:p>
          <a:p>
            <a:pPr marL="909637" lvl="1" indent="-342900">
              <a:lnSpc>
                <a:spcPct val="100000"/>
              </a:lnSpc>
              <a:spcBef>
                <a:spcPts val="0"/>
              </a:spcBef>
              <a:buSzPct val="125000"/>
            </a:pPr>
            <a:r>
              <a:rPr lang="en-US" sz="1900" dirty="0"/>
              <a:t>One playground</a:t>
            </a:r>
          </a:p>
          <a:p>
            <a:pPr marL="909637" lvl="1" indent="-342900">
              <a:lnSpc>
                <a:spcPct val="100000"/>
              </a:lnSpc>
              <a:spcBef>
                <a:spcPts val="0"/>
              </a:spcBef>
              <a:buSzPct val="125000"/>
            </a:pPr>
            <a:r>
              <a:rPr lang="en-US" sz="1900" dirty="0"/>
              <a:t>One pickleball or volleyball court</a:t>
            </a:r>
          </a:p>
          <a:p>
            <a:pPr marL="909637" lvl="1" indent="-342900">
              <a:lnSpc>
                <a:spcPct val="100000"/>
              </a:lnSpc>
              <a:spcBef>
                <a:spcPts val="0"/>
              </a:spcBef>
              <a:buSzPct val="125000"/>
            </a:pPr>
            <a:r>
              <a:rPr lang="en-US" sz="1900" dirty="0"/>
              <a:t>Outdoor picnicking area, etcetera </a:t>
            </a:r>
          </a:p>
          <a:p>
            <a:pPr indent="-347663"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Sidewalk on north and west sides of Waxpool Road from Munday Hill Place to Dobson Court</a:t>
            </a:r>
          </a:p>
          <a:p>
            <a:pPr indent="-347663"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Signal at Waxpool Road and Truro Parish Drive</a:t>
            </a:r>
          </a:p>
          <a:p>
            <a:pPr indent="-347663">
              <a:lnSpc>
                <a:spcPct val="100000"/>
              </a:lnSpc>
              <a:spcBef>
                <a:spcPts val="0"/>
              </a:spcBef>
            </a:pPr>
            <a:r>
              <a:rPr lang="en-US" sz="1900" dirty="0"/>
              <a:t>Signal study and possible installation at Black Angus Drive and Belmont Ridge Road</a:t>
            </a:r>
          </a:p>
          <a:p>
            <a:pPr marL="109537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7" name="Picture 6" descr="A map of a land with a lot of buildings and trees&#10;&#10;Description automatically generated with medium confidence">
            <a:extLst>
              <a:ext uri="{FF2B5EF4-FFF2-40B4-BE49-F238E27FC236}">
                <a16:creationId xmlns:a16="http://schemas.microsoft.com/office/drawing/2014/main" id="{73BDC6D1-D1F9-24A6-A723-A0DA3606B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37960" cy="58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721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Title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c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CBDB19C68B642851F34F63D9A0C7F" ma:contentTypeVersion="19" ma:contentTypeDescription="Create a new document." ma:contentTypeScope="" ma:versionID="4bc7d106e040733ad72592df5a419070">
  <xsd:schema xmlns:xsd="http://www.w3.org/2001/XMLSchema" xmlns:xs="http://www.w3.org/2001/XMLSchema" xmlns:p="http://schemas.microsoft.com/office/2006/metadata/properties" xmlns:ns2="cb398d9c-ff59-4aac-8094-931a1cb4ba12" xmlns:ns3="a0498514-e9d3-40fa-9526-675c7fb1525c" targetNamespace="http://schemas.microsoft.com/office/2006/metadata/properties" ma:root="true" ma:fieldsID="f468014cc7da51725b09e2540be4ee22" ns2:_="" ns3:_="">
    <xsd:import namespace="cb398d9c-ff59-4aac-8094-931a1cb4ba12"/>
    <xsd:import namespace="a0498514-e9d3-40fa-9526-675c7fb152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typ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398d9c-ff59-4aac-8094-931a1cb4ba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772316d-8dcc-4964-a27c-b58e232514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ype" ma:index="25" nillable="true" ma:displayName="type" ma:format="Thumbnail" ma:internalName="typ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98514-e9d3-40fa-9526-675c7fb1525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d19039-54cd-43f8-a18b-c8b5b15ce9e1}" ma:internalName="TaxCatchAll" ma:showField="CatchAllData" ma:web="a0498514-e9d3-40fa-9526-675c7fb152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E6BC02-3B03-4A59-99A8-7E38DCFD611B}"/>
</file>

<file path=customXml/itemProps2.xml><?xml version="1.0" encoding="utf-8"?>
<ds:datastoreItem xmlns:ds="http://schemas.openxmlformats.org/officeDocument/2006/customXml" ds:itemID="{C28DB411-D7A9-4DCB-9D4A-8D1E408090F0}"/>
</file>

<file path=docProps/app.xml><?xml version="1.0" encoding="utf-8"?>
<Properties xmlns="http://schemas.openxmlformats.org/officeDocument/2006/extended-properties" xmlns:vt="http://schemas.openxmlformats.org/officeDocument/2006/docPropsVTypes">
  <TotalTime>16579</TotalTime>
  <Words>1687</Words>
  <Application>Microsoft Office PowerPoint</Application>
  <PresentationFormat>Widescreen</PresentationFormat>
  <Paragraphs>213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Courier New</vt:lpstr>
      <vt:lpstr>Noto Sans Symbols</vt:lpstr>
      <vt:lpstr>Rockwell</vt:lpstr>
      <vt:lpstr>Verdana</vt:lpstr>
      <vt:lpstr>Wingdings</vt:lpstr>
      <vt:lpstr>Presentation Title Slide</vt:lpstr>
      <vt:lpstr>Basic Slides</vt:lpstr>
      <vt:lpstr>Supervisor Glass Broadlands Presentation   Supervisor Sylvia R. Glass Broad Run District Tuesday, September 10, 2024</vt:lpstr>
      <vt:lpstr>Role of a Supervisor</vt:lpstr>
      <vt:lpstr>About Supervisor Glass</vt:lpstr>
      <vt:lpstr>Broad Run District</vt:lpstr>
      <vt:lpstr>Fiscal Year 2025 Property Tax Rates</vt:lpstr>
      <vt:lpstr>   </vt:lpstr>
      <vt:lpstr>Croson Lane Widening</vt:lpstr>
      <vt:lpstr>Belmont Ridge Road Widening</vt:lpstr>
      <vt:lpstr>Tillett’s View</vt:lpstr>
      <vt:lpstr>Broadlands Ashburn Metro</vt:lpstr>
      <vt:lpstr>Broadlands Section 104</vt:lpstr>
      <vt:lpstr>Broadlands CyrusOne</vt:lpstr>
      <vt:lpstr>Ashburn Recreation and Community Center</vt:lpstr>
      <vt:lpstr>Northern Virginia Science Center </vt:lpstr>
      <vt:lpstr>Glass Recycling</vt:lpstr>
      <vt:lpstr>Buses to Metro</vt:lpstr>
      <vt:lpstr>Upcoming County Meetings</vt:lpstr>
      <vt:lpstr>Questions?  Sylvia.Glass@Loudoun.gov | 703-771-5088 Loudoun.gov/BroadRun | Facebook.com/SylviaBroadRun Twitter.com/SylviaBroadRun | Instagram.com/SylviaBroadRun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Supervisor Glass Ashby Ponds Presentation   Supervisor Sylvia R. Glass Broad Run District Monday, April 12, 2021</dc:title>
  <dc:creator>Denise</dc:creator>
  <cp:lastModifiedBy>Erwin, Kent</cp:lastModifiedBy>
  <cp:revision>211</cp:revision>
  <cp:lastPrinted>2024-02-29T17:28:57Z</cp:lastPrinted>
  <dcterms:modified xsi:type="dcterms:W3CDTF">2024-09-09T18:28:43Z</dcterms:modified>
</cp:coreProperties>
</file>